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78" r:id="rId5"/>
    <p:sldId id="398" r:id="rId6"/>
    <p:sldId id="396" r:id="rId7"/>
    <p:sldId id="392" r:id="rId8"/>
    <p:sldId id="406" r:id="rId9"/>
    <p:sldId id="401" r:id="rId10"/>
    <p:sldId id="394" r:id="rId11"/>
    <p:sldId id="400" r:id="rId12"/>
    <p:sldId id="403" r:id="rId13"/>
    <p:sldId id="380" r:id="rId14"/>
    <p:sldId id="404" r:id="rId15"/>
    <p:sldId id="384" r:id="rId16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3020"/>
    <a:srgbClr val="5B5855"/>
    <a:srgbClr val="92B133"/>
    <a:srgbClr val="C4C4BA"/>
    <a:srgbClr val="4F4634"/>
    <a:srgbClr val="E1E8C3"/>
    <a:srgbClr val="CCFF99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88" autoAdjust="0"/>
    <p:restoredTop sz="88433" autoAdjust="0"/>
  </p:normalViewPr>
  <p:slideViewPr>
    <p:cSldViewPr>
      <p:cViewPr varScale="1">
        <p:scale>
          <a:sx n="82" d="100"/>
          <a:sy n="82" d="100"/>
        </p:scale>
        <p:origin x="629" y="53"/>
      </p:cViewPr>
      <p:guideLst>
        <p:guide orient="horz" pos="2064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014" y="-67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Sprachenzentrum HNE Eberswalde</a:t>
            </a: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D0D7DB6-586E-4F8E-9834-FFD8AC9E2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08100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31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Sprachenzentrum HNE Eberswalde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8" tIns="47720" rIns="95438" bIns="47720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FCE0B16-890C-4E4A-8EB4-C1F6786CC1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231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B3AFA4-0A40-41B6-AD0F-16A3739D79FA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  <p:sp>
        <p:nvSpPr>
          <p:cNvPr id="532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Sprachenzentrum HNE Eberswalde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Sprachenzentrum HNE Eberswalde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CE0B16-890C-4E4A-8EB4-C1F6786CC1C6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13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Sprachenzentrum HNE Eberswalde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CE0B16-890C-4E4A-8EB4-C1F6786CC1C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459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Sprachenzentrum HNE Eberswalde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CE0B16-890C-4E4A-8EB4-C1F6786CC1C6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87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_HN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44624"/>
            <a:ext cx="2215541" cy="864096"/>
          </a:xfrm>
          <a:prstGeom prst="rect">
            <a:avLst/>
          </a:prstGeom>
          <a:noFill/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57224" y="3643314"/>
            <a:ext cx="7072362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4F4634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428596" y="6215082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000" b="0" i="0" kern="1200" dirty="0">
                <a:solidFill>
                  <a:srgbClr val="5B5855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Hochschule für nachhaltige Entwicklung Eberswalde </a:t>
            </a:r>
            <a:r>
              <a:rPr lang="de-DE" sz="1000" b="1" kern="1200" baseline="0" dirty="0">
                <a:solidFill>
                  <a:srgbClr val="5B5855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·</a:t>
            </a:r>
            <a:r>
              <a:rPr lang="de-DE" sz="1000" b="0" i="0" kern="1200" dirty="0">
                <a:solidFill>
                  <a:srgbClr val="5B5855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 </a:t>
            </a:r>
            <a:r>
              <a:rPr lang="de-DE" sz="1000" b="0" i="0" kern="1200" dirty="0" err="1">
                <a:solidFill>
                  <a:srgbClr val="5B5855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Schicklerstraße</a:t>
            </a:r>
            <a:r>
              <a:rPr lang="de-DE" sz="1000" b="0" i="0" kern="1200" dirty="0">
                <a:solidFill>
                  <a:srgbClr val="5B5855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 5 </a:t>
            </a:r>
            <a:r>
              <a:rPr lang="de-DE" sz="1000" b="1" kern="1200" baseline="0" dirty="0">
                <a:solidFill>
                  <a:srgbClr val="5B5855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· </a:t>
            </a:r>
            <a:r>
              <a:rPr lang="de-DE" sz="1000" b="0" i="0" kern="1200" baseline="0" dirty="0">
                <a:solidFill>
                  <a:srgbClr val="5B5855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 </a:t>
            </a:r>
            <a:r>
              <a:rPr lang="de-DE" sz="1000" b="0" i="0" kern="1200" dirty="0">
                <a:solidFill>
                  <a:srgbClr val="5B5855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16225 Eberswalde</a:t>
            </a:r>
          </a:p>
          <a:p>
            <a:pPr algn="l"/>
            <a:endParaRPr lang="de-DE" sz="1000" b="0" i="0" kern="1200" dirty="0">
              <a:solidFill>
                <a:srgbClr val="5B5855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- K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51" y="188913"/>
            <a:ext cx="6429389" cy="668337"/>
          </a:xfrm>
        </p:spPr>
        <p:txBody>
          <a:bodyPr/>
          <a:lstStyle>
            <a:lvl1pPr>
              <a:defRPr sz="1800">
                <a:solidFill>
                  <a:srgbClr val="33302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20" y="236556"/>
            <a:ext cx="6429420" cy="549237"/>
          </a:xfrm>
        </p:spPr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5720" y="1100157"/>
            <a:ext cx="8501122" cy="5043487"/>
          </a:xfrm>
        </p:spPr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e Seite mit Standard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8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57289" y="2906713"/>
            <a:ext cx="7137423" cy="1500187"/>
          </a:xfrm>
        </p:spPr>
        <p:txBody>
          <a:bodyPr anchor="b"/>
          <a:lstStyle>
            <a:lvl1pPr marL="0" indent="0">
              <a:buNone/>
              <a:defRPr lang="de-DE" sz="2000" b="1" cap="none" baseline="0" smtClean="0">
                <a:solidFill>
                  <a:srgbClr val="4F4634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 sz="18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18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18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18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18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30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Text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6429420" cy="654032"/>
          </a:xfrm>
        </p:spPr>
        <p:txBody>
          <a:bodyPr anchor="b" anchorCtr="0"/>
          <a:lstStyle>
            <a:lvl1pPr>
              <a:defRPr sz="1800">
                <a:solidFill>
                  <a:srgbClr val="33302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85719" y="1535113"/>
            <a:ext cx="4097373" cy="639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anchor="b"/>
          <a:lstStyle>
            <a:lvl1pPr marL="0" indent="0">
              <a:buNone/>
              <a:defRPr sz="1800" b="1">
                <a:solidFill>
                  <a:srgbClr val="3330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5719" y="2174875"/>
            <a:ext cx="4097373" cy="3951288"/>
          </a:xfrm>
        </p:spPr>
        <p:txBody>
          <a:bodyPr/>
          <a:lstStyle>
            <a:lvl1pPr>
              <a:defRPr sz="1600">
                <a:solidFill>
                  <a:srgbClr val="333020"/>
                </a:solidFill>
                <a:latin typeface="Corbel" panose="020B0503020204020204" pitchFamily="34" charset="0"/>
              </a:defRPr>
            </a:lvl1pPr>
            <a:lvl2pPr>
              <a:defRPr sz="1400">
                <a:solidFill>
                  <a:srgbClr val="333020"/>
                </a:solidFill>
                <a:latin typeface="Corbel" panose="020B0503020204020204" pitchFamily="34" charset="0"/>
              </a:defRPr>
            </a:lvl2pPr>
            <a:lvl3pPr>
              <a:defRPr sz="12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3pPr>
            <a:lvl4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4pPr>
            <a:lvl5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16421" y="1535113"/>
            <a:ext cx="4098983" cy="639762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DE" sz="1800" b="1" smtClean="0">
                <a:solidFill>
                  <a:srgbClr val="33302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rtl="0" eaLnBrk="1" fontAlgn="base" hangingPunct="1">
              <a:spcBef>
                <a:spcPct val="0"/>
              </a:spcBef>
              <a:spcAft>
                <a:spcPct val="40000"/>
              </a:spcAft>
              <a:buFont typeface="Arial" pitchFamily="34" charset="0"/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6421" y="2174875"/>
            <a:ext cx="4098983" cy="3951288"/>
          </a:xfrm>
        </p:spPr>
        <p:txBody>
          <a:bodyPr/>
          <a:lstStyle>
            <a:lvl1pPr>
              <a:defRPr sz="1600">
                <a:solidFill>
                  <a:srgbClr val="333020"/>
                </a:solidFill>
                <a:latin typeface="Corbel" panose="020B0503020204020204" pitchFamily="34" charset="0"/>
              </a:defRPr>
            </a:lvl1pPr>
            <a:lvl2pPr>
              <a:defRPr sz="1400">
                <a:solidFill>
                  <a:srgbClr val="333020"/>
                </a:solidFill>
                <a:latin typeface="Corbel" panose="020B0503020204020204" pitchFamily="34" charset="0"/>
              </a:defRPr>
            </a:lvl2pPr>
            <a:lvl3pPr>
              <a:defRPr sz="12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3pPr>
            <a:lvl4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4pPr>
            <a:lvl5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Texte ohne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143404" cy="4810140"/>
          </a:xfrm>
        </p:spPr>
        <p:txBody>
          <a:bodyPr/>
          <a:lstStyle>
            <a:lvl1pPr>
              <a:defRPr sz="16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1pPr>
            <a:lvl2pPr>
              <a:defRPr sz="14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2pPr>
            <a:lvl3pPr>
              <a:defRPr sz="12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3pPr>
            <a:lvl4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4pPr>
            <a:lvl5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4876" y="1285860"/>
            <a:ext cx="4143404" cy="4810140"/>
          </a:xfrm>
        </p:spPr>
        <p:txBody>
          <a:bodyPr/>
          <a:lstStyle>
            <a:lvl1pPr>
              <a:defRPr sz="16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1pPr>
            <a:lvl2pPr>
              <a:defRPr sz="14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2pPr>
            <a:lvl3pPr>
              <a:defRPr sz="12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3pPr>
            <a:lvl4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4pPr>
            <a:lvl5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143404" cy="4810140"/>
          </a:xfrm>
        </p:spPr>
        <p:txBody>
          <a:bodyPr/>
          <a:lstStyle>
            <a:lvl1pPr>
              <a:defRPr sz="16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1pPr>
            <a:lvl2pPr>
              <a:defRPr sz="14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2pPr>
            <a:lvl3pPr>
              <a:defRPr sz="12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3pPr>
            <a:lvl4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4pPr>
            <a:lvl5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020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4876" y="1285860"/>
            <a:ext cx="4143404" cy="4810140"/>
          </a:xfrm>
        </p:spPr>
        <p:txBody>
          <a:bodyPr/>
          <a:lstStyle>
            <a:lvl1pPr>
              <a:defRPr sz="16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1pPr>
            <a:lvl2pPr>
              <a:defRPr sz="14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2pPr>
            <a:lvl3pPr>
              <a:defRPr sz="120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3pPr>
            <a:lvl4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4pPr>
            <a:lvl5pPr>
              <a:defRPr sz="1100" b="0">
                <a:solidFill>
                  <a:srgbClr val="333020"/>
                </a:solidFill>
                <a:latin typeface="Corbel" panose="020B0503020204020204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Holger Lütters\My Dropbox\01_Lehre FH UNI\01_HNE_Eberswalde\900_Namensfindungskomission\PPT\Daten_Rafalski_17032010\03.042010\PPT_fffuss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215868" y="6629424"/>
            <a:ext cx="9359900" cy="228600"/>
          </a:xfrm>
          <a:prstGeom prst="rect">
            <a:avLst/>
          </a:prstGeom>
          <a:noFill/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1" y="188913"/>
            <a:ext cx="6429389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das Titelformat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" y="1052513"/>
            <a:ext cx="8572529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Rechteck 8"/>
          <p:cNvSpPr/>
          <p:nvPr/>
        </p:nvSpPr>
        <p:spPr>
          <a:xfrm>
            <a:off x="231775" y="6611803"/>
            <a:ext cx="59832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40000"/>
              </a:spcAft>
              <a:buFont typeface="Wingdings" pitchFamily="2" charset="2"/>
              <a:buNone/>
              <a:defRPr/>
            </a:pPr>
            <a:r>
              <a:rPr lang="de-DE" sz="1000" b="0" kern="1200" baseline="0" dirty="0">
                <a:solidFill>
                  <a:srgbClr val="333020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 </a:t>
            </a:r>
            <a:r>
              <a:rPr lang="de-AT" sz="1000" b="0" kern="1200" baseline="0" dirty="0">
                <a:solidFill>
                  <a:srgbClr val="333020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Sprachenzentrum</a:t>
            </a:r>
            <a:r>
              <a:rPr lang="de-DE" sz="1000" b="0" kern="1200" baseline="0" dirty="0">
                <a:solidFill>
                  <a:srgbClr val="333020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 · </a:t>
            </a:r>
            <a:r>
              <a:rPr lang="de-AT" sz="1000" b="0" kern="1200" baseline="0" dirty="0">
                <a:solidFill>
                  <a:srgbClr val="333020"/>
                </a:solidFill>
                <a:latin typeface="Corbel" panose="020B0503020204020204" pitchFamily="34" charset="0"/>
                <a:ea typeface="+mn-ea"/>
                <a:cs typeface="Arial" pitchFamily="34" charset="0"/>
              </a:rPr>
              <a:t>HNE Eberswalde </a:t>
            </a:r>
            <a:endParaRPr lang="de-DE" sz="1000" b="0" dirty="0">
              <a:solidFill>
                <a:srgbClr val="33302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7416850" y="6611803"/>
            <a:ext cx="1727182" cy="242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r>
              <a:rPr lang="de-CH" sz="1000" b="0" dirty="0">
                <a:solidFill>
                  <a:schemeClr val="tx1"/>
                </a:solidFill>
                <a:latin typeface="Corbel" panose="020B0503020204020204" pitchFamily="34" charset="0"/>
              </a:rPr>
              <a:t>Seite </a:t>
            </a:r>
            <a:fld id="{A6DE4F01-DC90-4B7A-A1ED-EE179888CD06}" type="slidenum">
              <a:rPr lang="de-CH" sz="1000" b="0" smtClean="0">
                <a:solidFill>
                  <a:schemeClr val="tx1"/>
                </a:solidFill>
                <a:latin typeface="Corbel" panose="020B0503020204020204" pitchFamily="34" charset="0"/>
              </a:rPr>
              <a:pPr algn="r">
                <a:defRPr/>
              </a:pPr>
              <a:t>‹Nr.›</a:t>
            </a:fld>
            <a:endParaRPr lang="de-CH" sz="1000" b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Picture 4" descr="C:\Users\Holger Lütters\My Dropbox\01_Lehre FH UNI\01_HNE_Eberswalde\900_Namensfindungskomission\PPT\Daten_Rafalski_17032010\03.042010\PPT_fffuss.png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r="13354" b="50000"/>
          <a:stretch/>
        </p:blipFill>
        <p:spPr bwMode="auto">
          <a:xfrm>
            <a:off x="0" y="965641"/>
            <a:ext cx="9180512" cy="129387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84" y="137734"/>
            <a:ext cx="2116531" cy="74164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84" y="88237"/>
            <a:ext cx="2103717" cy="820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4" r:id="rId2"/>
    <p:sldLayoutId id="2147483695" r:id="rId3"/>
    <p:sldLayoutId id="2147483694" r:id="rId4"/>
    <p:sldLayoutId id="2147483703" r:id="rId5"/>
    <p:sldLayoutId id="2147483697" r:id="rId6"/>
    <p:sldLayoutId id="2147483696" r:id="rId7"/>
    <p:sldLayoutId id="2147483701" r:id="rId8"/>
    <p:sldLayoutId id="2147483702" r:id="rId9"/>
    <p:sldLayoutId id="2147483698" r:id="rId10"/>
    <p:sldLayoutId id="2147483700" r:id="rId11"/>
    <p:sldLayoutId id="2147483699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333020"/>
          </a:solidFill>
          <a:latin typeface="Corbel" panose="020B0503020204020204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6699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6699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6699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006699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6699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40000"/>
        </a:spcAft>
        <a:buFont typeface="Arial" pitchFamily="34" charset="0"/>
        <a:buChar char="•"/>
        <a:defRPr sz="1800">
          <a:solidFill>
            <a:srgbClr val="333020"/>
          </a:solidFill>
          <a:latin typeface="Corbel" panose="020B0503020204020204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rgbClr val="333020"/>
          </a:solidFill>
          <a:latin typeface="Corbel" panose="020B0503020204020204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rgbClr val="333020"/>
          </a:solidFill>
          <a:latin typeface="Corbel" panose="020B0503020204020204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Century Gothic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entury Gothic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hyperlink" Target="https://www.hnee.de/de/Service/Sprachenzentrum" TargetMode="External"/><Relationship Id="rId4" Type="http://schemas.openxmlformats.org/officeDocument/2006/relationships/hyperlink" Target="mailto:Sprachenzentrum@hnee.d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560" y="1772816"/>
            <a:ext cx="7560840" cy="4248472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387451" y="-306809"/>
            <a:ext cx="7100910" cy="1470025"/>
          </a:xfrm>
        </p:spPr>
        <p:txBody>
          <a:bodyPr/>
          <a:lstStyle/>
          <a:p>
            <a:r>
              <a:rPr lang="de-DE" dirty="0"/>
              <a:t>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467544" y="1916832"/>
            <a:ext cx="8280920" cy="41044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Welcome </a:t>
            </a:r>
            <a:r>
              <a:rPr lang="de-DE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to</a:t>
            </a:r>
            <a:r>
              <a:rPr lang="de-DE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de-DE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the</a:t>
            </a:r>
            <a:r>
              <a:rPr lang="de-DE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HNEE Language Center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19166ED-6438-425F-84AC-EBA977E37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116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85719" y="188912"/>
            <a:ext cx="6429421" cy="668319"/>
          </a:xfrm>
        </p:spPr>
        <p:txBody>
          <a:bodyPr/>
          <a:lstStyle/>
          <a:p>
            <a:r>
              <a:rPr lang="de-DE" dirty="0"/>
              <a:t>Contact and </a:t>
            </a:r>
            <a:r>
              <a:rPr lang="de-DE" dirty="0" err="1"/>
              <a:t>advising</a:t>
            </a:r>
            <a:r>
              <a:rPr lang="de-DE" dirty="0"/>
              <a:t>		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The Language Center		</a:t>
            </a:r>
          </a:p>
          <a:p>
            <a:pPr marL="0" indent="0">
              <a:buNone/>
            </a:pPr>
            <a:r>
              <a:rPr lang="de-DE" dirty="0"/>
              <a:t>City Campus,  Building 3 (Remise)	</a:t>
            </a:r>
          </a:p>
          <a:p>
            <a:pPr marL="0" indent="0">
              <a:buNone/>
            </a:pPr>
            <a:r>
              <a:rPr lang="de-DE" dirty="0"/>
              <a:t>First </a:t>
            </a:r>
            <a:r>
              <a:rPr lang="de-DE" dirty="0" err="1"/>
              <a:t>floor</a:t>
            </a:r>
            <a:r>
              <a:rPr lang="de-DE" dirty="0"/>
              <a:t>- Main </a:t>
            </a:r>
            <a:r>
              <a:rPr lang="de-DE" dirty="0" err="1" smtClean="0"/>
              <a:t>office</a:t>
            </a:r>
            <a:r>
              <a:rPr lang="de-DE" dirty="0"/>
              <a:t>		</a:t>
            </a:r>
          </a:p>
          <a:p>
            <a:pPr marL="0" indent="0">
              <a:buNone/>
            </a:pPr>
            <a:r>
              <a:rPr lang="de-DE" dirty="0"/>
              <a:t>Ground </a:t>
            </a:r>
            <a:r>
              <a:rPr lang="de-DE" dirty="0" err="1"/>
              <a:t>floor</a:t>
            </a:r>
            <a:r>
              <a:rPr lang="de-DE" dirty="0"/>
              <a:t>- Mr. Markland		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hlinkClick r:id="rId4"/>
              </a:rPr>
              <a:t>Sprachenzentrum@hnee.de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Office </a:t>
            </a:r>
            <a:r>
              <a:rPr lang="de-DE" dirty="0" err="1"/>
              <a:t>hours</a:t>
            </a:r>
            <a:r>
              <a:rPr lang="de-DE" dirty="0"/>
              <a:t>: </a:t>
            </a:r>
            <a:r>
              <a:rPr lang="de-DE" dirty="0" smtClean="0"/>
              <a:t>	Mo , </a:t>
            </a:r>
            <a:r>
              <a:rPr lang="de-DE" dirty="0" err="1" smtClean="0"/>
              <a:t>Th</a:t>
            </a:r>
            <a:r>
              <a:rPr lang="de-DE" dirty="0" smtClean="0"/>
              <a:t> </a:t>
            </a:r>
            <a:r>
              <a:rPr lang="en-US" dirty="0" smtClean="0"/>
              <a:t> 	10:30 </a:t>
            </a:r>
            <a:r>
              <a:rPr lang="en-US" dirty="0"/>
              <a:t>- 12:30</a:t>
            </a:r>
            <a:endParaRPr lang="de-DE" dirty="0"/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dirty="0" err="1" smtClean="0"/>
              <a:t>Tu</a:t>
            </a:r>
            <a:r>
              <a:rPr lang="en-US" dirty="0" smtClean="0"/>
              <a:t>, We	09:00 </a:t>
            </a:r>
            <a:r>
              <a:rPr lang="en-US" dirty="0"/>
              <a:t>- 12:00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hlinkClick r:id="rId5"/>
              </a:rPr>
              <a:t>https://www.hnee.de/de/Service/Sprachenzentrum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D9D3044-0AEA-491F-B5A0-7C1636D3A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18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8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332656"/>
            <a:ext cx="2162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92B133"/>
                </a:solidFill>
                <a:latin typeface="Corbel" panose="020B0503020204020204" pitchFamily="34" charset="0"/>
              </a:rPr>
              <a:t>Find </a:t>
            </a:r>
            <a:r>
              <a:rPr lang="de-DE" sz="2000" dirty="0" err="1">
                <a:solidFill>
                  <a:srgbClr val="92B133"/>
                </a:solidFill>
                <a:latin typeface="Corbel" panose="020B0503020204020204" pitchFamily="34" charset="0"/>
              </a:rPr>
              <a:t>us</a:t>
            </a:r>
            <a:r>
              <a:rPr lang="de-DE" sz="2000" dirty="0">
                <a:solidFill>
                  <a:srgbClr val="92B133"/>
                </a:solidFill>
                <a:latin typeface="Corbel" panose="020B0503020204020204" pitchFamily="34" charset="0"/>
              </a:rPr>
              <a:t> on </a:t>
            </a:r>
            <a:r>
              <a:rPr lang="de-DE" sz="2000" dirty="0" err="1">
                <a:solidFill>
                  <a:srgbClr val="92B133"/>
                </a:solidFill>
                <a:latin typeface="Corbel" panose="020B0503020204020204" pitchFamily="34" charset="0"/>
              </a:rPr>
              <a:t>the</a:t>
            </a:r>
            <a:r>
              <a:rPr lang="de-DE" sz="2000" dirty="0">
                <a:solidFill>
                  <a:srgbClr val="92B133"/>
                </a:solidFill>
                <a:latin typeface="Corbel" panose="020B0503020204020204" pitchFamily="34" charset="0"/>
              </a:rPr>
              <a:t> web</a:t>
            </a:r>
          </a:p>
        </p:txBody>
      </p:sp>
      <p:pic>
        <p:nvPicPr>
          <p:cNvPr id="5" name="Grafik 4"/>
          <p:cNvPicPr/>
          <p:nvPr/>
        </p:nvPicPr>
        <p:blipFill rotWithShape="1">
          <a:blip r:embed="rId4"/>
          <a:srcRect l="42985" t="12119" b="8452"/>
          <a:stretch/>
        </p:blipFill>
        <p:spPr bwMode="auto">
          <a:xfrm>
            <a:off x="251520" y="1644392"/>
            <a:ext cx="8589590" cy="3872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5D024D6-7C1E-4A90-BA79-5A70DA7D8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123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85719" y="188912"/>
            <a:ext cx="6429421" cy="66831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400" dirty="0"/>
          </a:p>
          <a:p>
            <a:pPr marL="0" indent="0" algn="ctr">
              <a:buNone/>
            </a:pPr>
            <a:endParaRPr lang="de-DE" sz="2400" dirty="0"/>
          </a:p>
          <a:p>
            <a:pPr marL="0" indent="0" algn="ctr">
              <a:buNone/>
            </a:pPr>
            <a:r>
              <a:rPr lang="de-DE" sz="2400" dirty="0" err="1"/>
              <a:t>Thank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attention</a:t>
            </a:r>
            <a:r>
              <a:rPr lang="de-DE" sz="2400" dirty="0"/>
              <a:t>!</a:t>
            </a:r>
          </a:p>
          <a:p>
            <a:pPr marL="0" indent="0">
              <a:buNone/>
            </a:pPr>
            <a:endParaRPr lang="de-DE" sz="2400" dirty="0"/>
          </a:p>
          <a:p>
            <a:pPr marL="0" indent="0" algn="ctr">
              <a:buNone/>
            </a:pP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look</a:t>
            </a:r>
            <a:r>
              <a:rPr lang="de-DE" sz="2400" dirty="0"/>
              <a:t> </a:t>
            </a:r>
            <a:r>
              <a:rPr lang="de-DE" sz="2400" dirty="0" err="1"/>
              <a:t>forward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meeting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in </a:t>
            </a:r>
            <a:r>
              <a:rPr lang="de-DE" sz="2400" dirty="0" err="1"/>
              <a:t>person</a:t>
            </a:r>
            <a:r>
              <a:rPr lang="de-DE" sz="2400" dirty="0"/>
              <a:t> </a:t>
            </a:r>
            <a:r>
              <a:rPr lang="de-DE" sz="2400" dirty="0" err="1"/>
              <a:t>soon</a:t>
            </a:r>
            <a:r>
              <a:rPr lang="de-DE" sz="2400" dirty="0"/>
              <a:t>!</a:t>
            </a:r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87D47DE-E855-45F8-9920-B4B54B80E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188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4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8B7E4B2-B2D9-445F-BA2A-37DFB1BEF54F}"/>
              </a:ext>
            </a:extLst>
          </p:cNvPr>
          <p:cNvSpPr txBox="1"/>
          <p:nvPr/>
        </p:nvSpPr>
        <p:spPr>
          <a:xfrm>
            <a:off x="4026309" y="298900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0E1E939-F5CF-469B-AE3E-C6F244F8FA42}"/>
              </a:ext>
            </a:extLst>
          </p:cNvPr>
          <p:cNvSpPr/>
          <p:nvPr/>
        </p:nvSpPr>
        <p:spPr>
          <a:xfrm>
            <a:off x="92324" y="188640"/>
            <a:ext cx="9036496" cy="543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800" b="1" kern="1400" spc="-50" dirty="0" err="1">
                <a:solidFill>
                  <a:srgbClr val="538135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de-DE" sz="2800" b="1" kern="1400" spc="-50" dirty="0">
                <a:solidFill>
                  <a:srgbClr val="538135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1" kern="1400" spc="-50" dirty="0" err="1">
                <a:solidFill>
                  <a:srgbClr val="538135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800" b="1" kern="1400" spc="-50" dirty="0">
                <a:solidFill>
                  <a:srgbClr val="538135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="1" kern="1400" spc="-50" dirty="0" err="1">
                <a:solidFill>
                  <a:srgbClr val="538135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b="1" kern="1400" spc="-50" dirty="0">
                <a:solidFill>
                  <a:srgbClr val="538135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Language Center?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HNEE‘s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endParaRPr lang="de-DE" sz="1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Preparing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increasingly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1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"/>
            </a:pP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high-quality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</a:t>
            </a:r>
            <a:endParaRPr lang="de-DE" sz="1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"/>
            </a:pP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customized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field-specific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terminology</a:t>
            </a:r>
            <a:endParaRPr lang="de-DE" sz="1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"/>
            </a:pP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intercultural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competence</a:t>
            </a:r>
            <a:endParaRPr lang="de-DE" sz="1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8180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20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employees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external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also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de-DE" dirty="0" err="1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Language Center!</a:t>
            </a:r>
            <a:endParaRPr lang="de-DE" sz="12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2E3C8C5-6C5A-4FBA-B263-FECF8DC8C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6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724649" cy="5043487"/>
          </a:xfrm>
        </p:spPr>
      </p:pic>
      <p:sp>
        <p:nvSpPr>
          <p:cNvPr id="4" name="Rechteck 3"/>
          <p:cNvSpPr/>
          <p:nvPr/>
        </p:nvSpPr>
        <p:spPr>
          <a:xfrm>
            <a:off x="179512" y="23798"/>
            <a:ext cx="64807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Countries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with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official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languages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taught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by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</a:t>
            </a:r>
            <a:r>
              <a:rPr lang="de-DE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the</a:t>
            </a:r>
            <a:r>
              <a:rPr lang="de-DE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 pitchFamily="34" charset="0"/>
              </a:rPr>
              <a:t> SPZ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A915322-5F7B-416A-A483-6AE4E79E2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0632" y="-34132"/>
            <a:ext cx="609600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1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5" y="1052513"/>
            <a:ext cx="8405810" cy="5043487"/>
          </a:xfrm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AE19682-6493-43B4-AEA6-6C4515541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85750" y="130330"/>
            <a:ext cx="6429421" cy="668319"/>
          </a:xfrm>
        </p:spPr>
        <p:txBody>
          <a:bodyPr>
            <a:normAutofit/>
          </a:bodyPr>
          <a:lstStyle/>
          <a:p>
            <a:r>
              <a:rPr lang="de-DE" dirty="0"/>
              <a:t>The </a:t>
            </a:r>
            <a:r>
              <a:rPr lang="de-DE" dirty="0" err="1"/>
              <a:t>benefits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5750" y="1052513"/>
            <a:ext cx="8572529" cy="5544839"/>
          </a:xfrm>
        </p:spPr>
        <p:txBody>
          <a:bodyPr/>
          <a:lstStyle/>
          <a:p>
            <a:pPr marL="0" indent="0">
              <a:buNone/>
            </a:pPr>
            <a:endParaRPr lang="de-DE" sz="2400" dirty="0"/>
          </a:p>
          <a:p>
            <a:r>
              <a:rPr lang="de-DE" sz="2400" dirty="0" err="1"/>
              <a:t>Better</a:t>
            </a:r>
            <a:r>
              <a:rPr lang="de-DE" sz="2400" dirty="0"/>
              <a:t> </a:t>
            </a:r>
            <a:r>
              <a:rPr lang="de-DE" sz="2400" dirty="0" err="1"/>
              <a:t>job</a:t>
            </a:r>
            <a:r>
              <a:rPr lang="de-DE" sz="2400" dirty="0"/>
              <a:t> </a:t>
            </a:r>
            <a:r>
              <a:rPr lang="de-DE" sz="2400" dirty="0" err="1"/>
              <a:t>prospects</a:t>
            </a:r>
            <a:r>
              <a:rPr lang="de-DE" sz="2400" dirty="0"/>
              <a:t> in an </a:t>
            </a:r>
            <a:r>
              <a:rPr lang="de-DE" sz="2400" dirty="0" err="1"/>
              <a:t>increasingly</a:t>
            </a:r>
            <a:r>
              <a:rPr lang="de-DE" sz="2400" dirty="0"/>
              <a:t> </a:t>
            </a:r>
            <a:r>
              <a:rPr lang="de-DE" sz="2400" dirty="0" err="1"/>
              <a:t>globalized</a:t>
            </a:r>
            <a:r>
              <a:rPr lang="de-DE" sz="2400" dirty="0"/>
              <a:t> </a:t>
            </a:r>
            <a:r>
              <a:rPr lang="de-DE" sz="2400" dirty="0" err="1"/>
              <a:t>world</a:t>
            </a:r>
            <a:endParaRPr lang="de-DE" sz="2400" dirty="0"/>
          </a:p>
          <a:p>
            <a:r>
              <a:rPr lang="de-DE" sz="2400" dirty="0"/>
              <a:t>Access </a:t>
            </a:r>
            <a:r>
              <a:rPr lang="de-DE" sz="2400" dirty="0" err="1"/>
              <a:t>to</a:t>
            </a:r>
            <a:r>
              <a:rPr lang="de-DE" sz="2400" dirty="0"/>
              <a:t> a </a:t>
            </a:r>
            <a:r>
              <a:rPr lang="de-DE" sz="2400" dirty="0" err="1"/>
              <a:t>new</a:t>
            </a:r>
            <a:r>
              <a:rPr lang="de-DE" sz="2400" dirty="0"/>
              <a:t> </a:t>
            </a:r>
            <a:r>
              <a:rPr lang="de-DE" sz="2400" dirty="0" err="1"/>
              <a:t>cultural</a:t>
            </a:r>
            <a:r>
              <a:rPr lang="de-DE" sz="2400" dirty="0"/>
              <a:t> </a:t>
            </a:r>
            <a:r>
              <a:rPr lang="de-DE" sz="2400" dirty="0" err="1"/>
              <a:t>perspective</a:t>
            </a:r>
            <a:r>
              <a:rPr lang="de-DE" sz="2400" dirty="0"/>
              <a:t>: </a:t>
            </a:r>
            <a:r>
              <a:rPr lang="de-DE" sz="2400" dirty="0" err="1"/>
              <a:t>art</a:t>
            </a:r>
            <a:r>
              <a:rPr lang="de-DE" sz="2400" dirty="0"/>
              <a:t>, </a:t>
            </a:r>
            <a:r>
              <a:rPr lang="de-DE" sz="2400" dirty="0" err="1"/>
              <a:t>music</a:t>
            </a:r>
            <a:r>
              <a:rPr lang="de-DE" sz="2400" dirty="0"/>
              <a:t>, </a:t>
            </a:r>
            <a:r>
              <a:rPr lang="de-DE" sz="2400" dirty="0" err="1"/>
              <a:t>literature</a:t>
            </a:r>
            <a:r>
              <a:rPr lang="de-DE" sz="2400" dirty="0"/>
              <a:t>, </a:t>
            </a:r>
            <a:r>
              <a:rPr lang="de-DE" sz="2400" dirty="0" err="1"/>
              <a:t>news</a:t>
            </a:r>
            <a:r>
              <a:rPr lang="de-DE" sz="2400" dirty="0"/>
              <a:t>, etc.</a:t>
            </a:r>
          </a:p>
          <a:p>
            <a:r>
              <a:rPr lang="de-DE" sz="2400" dirty="0" err="1"/>
              <a:t>Greater</a:t>
            </a:r>
            <a:r>
              <a:rPr lang="de-DE" sz="2400" dirty="0"/>
              <a:t> </a:t>
            </a:r>
            <a:r>
              <a:rPr lang="de-DE" sz="2400" dirty="0" err="1"/>
              <a:t>ability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benefit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international </a:t>
            </a:r>
            <a:r>
              <a:rPr lang="de-DE" sz="2400" dirty="0" err="1"/>
              <a:t>collaboration</a:t>
            </a:r>
            <a:endParaRPr lang="de-DE" sz="2400" dirty="0"/>
          </a:p>
          <a:p>
            <a:r>
              <a:rPr lang="de-DE" sz="2400" dirty="0" err="1"/>
              <a:t>Opportunities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study</a:t>
            </a:r>
            <a:r>
              <a:rPr lang="de-DE" sz="2400" dirty="0"/>
              <a:t> </a:t>
            </a:r>
            <a:r>
              <a:rPr lang="de-DE" sz="2400" dirty="0" err="1"/>
              <a:t>abroad</a:t>
            </a:r>
            <a:endParaRPr lang="de-DE" sz="2400" dirty="0"/>
          </a:p>
          <a:p>
            <a:r>
              <a:rPr lang="de-DE" sz="2400" dirty="0" err="1"/>
              <a:t>Better</a:t>
            </a:r>
            <a:r>
              <a:rPr lang="de-DE" sz="2400" dirty="0"/>
              <a:t> </a:t>
            </a:r>
            <a:r>
              <a:rPr lang="de-DE" sz="2400" dirty="0" err="1"/>
              <a:t>communication</a:t>
            </a:r>
            <a:r>
              <a:rPr lang="de-DE" sz="2400" dirty="0"/>
              <a:t> </a:t>
            </a:r>
            <a:r>
              <a:rPr lang="de-DE" sz="2400" dirty="0" err="1"/>
              <a:t>skills</a:t>
            </a:r>
            <a:endParaRPr lang="de-DE" sz="2400" dirty="0"/>
          </a:p>
          <a:p>
            <a:r>
              <a:rPr lang="de-DE" sz="2400" dirty="0" err="1"/>
              <a:t>Improved</a:t>
            </a:r>
            <a:r>
              <a:rPr lang="de-DE" sz="2400" dirty="0"/>
              <a:t> </a:t>
            </a:r>
            <a:r>
              <a:rPr lang="de-DE" sz="2400" dirty="0" err="1"/>
              <a:t>brain</a:t>
            </a:r>
            <a:r>
              <a:rPr lang="de-DE" sz="2400" dirty="0"/>
              <a:t> </a:t>
            </a:r>
            <a:r>
              <a:rPr lang="de-DE" sz="2400" dirty="0" err="1"/>
              <a:t>function</a:t>
            </a:r>
            <a:endParaRPr lang="de-DE" sz="2400" dirty="0"/>
          </a:p>
          <a:p>
            <a:r>
              <a:rPr lang="de-DE" sz="2400" dirty="0" err="1"/>
              <a:t>Increased</a:t>
            </a:r>
            <a:r>
              <a:rPr lang="de-DE" sz="2400" dirty="0"/>
              <a:t> </a:t>
            </a:r>
            <a:r>
              <a:rPr lang="de-DE" sz="2400" dirty="0" err="1"/>
              <a:t>cultural</a:t>
            </a:r>
            <a:r>
              <a:rPr lang="de-DE" sz="2400" dirty="0"/>
              <a:t> </a:t>
            </a:r>
            <a:r>
              <a:rPr lang="de-DE" sz="2400" dirty="0" err="1"/>
              <a:t>intelligence</a:t>
            </a:r>
            <a:endParaRPr lang="de-DE" sz="2400" dirty="0"/>
          </a:p>
          <a:p>
            <a:r>
              <a:rPr lang="de-DE" sz="2400" dirty="0"/>
              <a:t>An </a:t>
            </a:r>
            <a:r>
              <a:rPr lang="de-DE" sz="2400" dirty="0" err="1"/>
              <a:t>opportunity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make</a:t>
            </a:r>
            <a:r>
              <a:rPr lang="de-DE" sz="2400" dirty="0"/>
              <a:t> </a:t>
            </a:r>
            <a:r>
              <a:rPr lang="de-DE" sz="2400" dirty="0" err="1"/>
              <a:t>new</a:t>
            </a:r>
            <a:r>
              <a:rPr lang="de-DE" sz="2400" dirty="0"/>
              <a:t> </a:t>
            </a:r>
            <a:r>
              <a:rPr lang="de-DE" sz="2400" dirty="0" err="1"/>
              <a:t>friends</a:t>
            </a:r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/>
          <p:cNvPicPr/>
          <p:nvPr/>
        </p:nvPicPr>
        <p:blipFill>
          <a:blip r:embed="rId5"/>
          <a:stretch>
            <a:fillRect/>
          </a:stretch>
        </p:blipFill>
        <p:spPr>
          <a:xfrm>
            <a:off x="6804248" y="44624"/>
            <a:ext cx="2160240" cy="849248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0621B47-26DC-41FB-B656-C2202B77E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230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85719" y="188912"/>
            <a:ext cx="6429421" cy="668319"/>
          </a:xfrm>
        </p:spPr>
        <p:txBody>
          <a:bodyPr>
            <a:normAutofit/>
          </a:bodyPr>
          <a:lstStyle/>
          <a:p>
            <a:r>
              <a:rPr lang="de-DE" dirty="0"/>
              <a:t>Language </a:t>
            </a:r>
            <a:r>
              <a:rPr lang="de-DE" dirty="0" err="1"/>
              <a:t>courses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5750" y="1052513"/>
            <a:ext cx="8572529" cy="5544839"/>
          </a:xfrm>
        </p:spPr>
        <p:txBody>
          <a:bodyPr/>
          <a:lstStyle/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In </a:t>
            </a:r>
            <a:r>
              <a:rPr lang="de-DE" sz="2400" dirty="0" err="1"/>
              <a:t>many</a:t>
            </a:r>
            <a:r>
              <a:rPr lang="de-DE" sz="2400" dirty="0"/>
              <a:t> </a:t>
            </a:r>
            <a:r>
              <a:rPr lang="de-DE" sz="2400" dirty="0" err="1"/>
              <a:t>study</a:t>
            </a:r>
            <a:r>
              <a:rPr lang="de-DE" sz="2400" dirty="0"/>
              <a:t> </a:t>
            </a:r>
            <a:r>
              <a:rPr lang="de-DE" sz="2400" dirty="0" err="1"/>
              <a:t>programs</a:t>
            </a:r>
            <a:r>
              <a:rPr lang="de-DE" sz="2400" dirty="0"/>
              <a:t>, </a:t>
            </a:r>
            <a:r>
              <a:rPr lang="de-DE" sz="2400" dirty="0" err="1"/>
              <a:t>language</a:t>
            </a:r>
            <a:r>
              <a:rPr lang="de-DE" sz="2400" dirty="0"/>
              <a:t> </a:t>
            </a:r>
            <a:r>
              <a:rPr lang="de-DE" sz="2400" dirty="0" err="1"/>
              <a:t>courses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chosen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a </a:t>
            </a:r>
            <a:r>
              <a:rPr lang="de-DE" sz="2400" b="1" dirty="0" err="1"/>
              <a:t>mandatory</a:t>
            </a:r>
            <a:r>
              <a:rPr lang="de-DE" sz="2400" b="1" dirty="0"/>
              <a:t> </a:t>
            </a:r>
            <a:r>
              <a:rPr lang="de-DE" sz="2400" b="1" dirty="0" err="1"/>
              <a:t>elective</a:t>
            </a:r>
            <a:r>
              <a:rPr lang="de-DE" sz="2400" b="1" dirty="0"/>
              <a:t> </a:t>
            </a:r>
            <a:r>
              <a:rPr lang="de-DE" sz="2400" dirty="0"/>
              <a:t>(</a:t>
            </a:r>
            <a:r>
              <a:rPr lang="de-DE" sz="2400" dirty="0" err="1"/>
              <a:t>when</a:t>
            </a:r>
            <a:r>
              <a:rPr lang="de-DE" sz="2400" dirty="0"/>
              <a:t>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several</a:t>
            </a:r>
            <a:r>
              <a:rPr lang="de-DE" sz="2400" dirty="0"/>
              <a:t> </a:t>
            </a:r>
            <a:r>
              <a:rPr lang="de-DE" sz="2400" dirty="0" err="1"/>
              <a:t>elective</a:t>
            </a:r>
            <a:r>
              <a:rPr lang="de-DE" sz="2400" dirty="0"/>
              <a:t> </a:t>
            </a:r>
            <a:r>
              <a:rPr lang="de-DE" sz="2400" dirty="0" err="1"/>
              <a:t>options</a:t>
            </a:r>
            <a:r>
              <a:rPr lang="de-DE" sz="2400" dirty="0"/>
              <a:t> must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chosen</a:t>
            </a:r>
            <a:r>
              <a:rPr lang="de-DE" sz="2400" dirty="0"/>
              <a:t>).</a:t>
            </a:r>
          </a:p>
          <a:p>
            <a:r>
              <a:rPr lang="de-DE" sz="2400" dirty="0"/>
              <a:t>In </a:t>
            </a:r>
            <a:r>
              <a:rPr lang="de-DE" sz="2400" dirty="0" err="1"/>
              <a:t>every</a:t>
            </a:r>
            <a:r>
              <a:rPr lang="de-DE" sz="2400" dirty="0"/>
              <a:t> </a:t>
            </a:r>
            <a:r>
              <a:rPr lang="de-DE" sz="2400" dirty="0" err="1"/>
              <a:t>degree</a:t>
            </a:r>
            <a:r>
              <a:rPr lang="de-DE" sz="2400" dirty="0"/>
              <a:t> </a:t>
            </a:r>
            <a:r>
              <a:rPr lang="de-DE" sz="2400" dirty="0" err="1"/>
              <a:t>program</a:t>
            </a:r>
            <a:r>
              <a:rPr lang="de-DE" sz="2400" dirty="0"/>
              <a:t>, </a:t>
            </a:r>
            <a:r>
              <a:rPr lang="de-DE" sz="2400" dirty="0" err="1"/>
              <a:t>language</a:t>
            </a:r>
            <a:r>
              <a:rPr lang="de-DE" sz="2400" dirty="0"/>
              <a:t> </a:t>
            </a:r>
            <a:r>
              <a:rPr lang="de-DE" sz="2400" dirty="0" err="1"/>
              <a:t>courses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chosen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an </a:t>
            </a:r>
            <a:r>
              <a:rPr lang="de-DE" sz="2400" b="1" dirty="0" err="1"/>
              <a:t>elective</a:t>
            </a:r>
            <a:r>
              <a:rPr lang="de-DE" sz="2400" dirty="0"/>
              <a:t>.</a:t>
            </a:r>
          </a:p>
          <a:p>
            <a:r>
              <a:rPr lang="de-DE" sz="2400" dirty="0" err="1"/>
              <a:t>It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possible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participate</a:t>
            </a:r>
            <a:r>
              <a:rPr lang="de-DE" sz="2400" dirty="0"/>
              <a:t> in </a:t>
            </a:r>
            <a:r>
              <a:rPr lang="de-DE" sz="2400" dirty="0" err="1"/>
              <a:t>language</a:t>
            </a:r>
            <a:r>
              <a:rPr lang="de-DE" sz="2400" dirty="0"/>
              <a:t> </a:t>
            </a:r>
            <a:r>
              <a:rPr lang="de-DE" sz="2400" dirty="0" err="1"/>
              <a:t>courses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an </a:t>
            </a:r>
            <a:r>
              <a:rPr lang="de-DE" sz="2400" b="1" dirty="0" err="1"/>
              <a:t>auditor</a:t>
            </a:r>
            <a:r>
              <a:rPr lang="de-DE" sz="2400" dirty="0"/>
              <a:t> (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attend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class</a:t>
            </a:r>
            <a:r>
              <a:rPr lang="de-DE" sz="2400" dirty="0"/>
              <a:t> but </a:t>
            </a:r>
            <a:r>
              <a:rPr lang="de-DE" sz="2400" dirty="0" err="1"/>
              <a:t>don‘t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take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exam</a:t>
            </a:r>
            <a:r>
              <a:rPr lang="de-DE" sz="2400" dirty="0"/>
              <a:t>).</a:t>
            </a:r>
          </a:p>
          <a:p>
            <a:r>
              <a:rPr lang="de-DE" sz="2400" dirty="0"/>
              <a:t>External HNEE </a:t>
            </a:r>
            <a:r>
              <a:rPr lang="de-DE" sz="2400" dirty="0" err="1"/>
              <a:t>partners</a:t>
            </a:r>
            <a:r>
              <a:rPr lang="de-DE" sz="2400" dirty="0"/>
              <a:t>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participate</a:t>
            </a:r>
            <a:r>
              <a:rPr lang="de-DE" sz="2400" dirty="0"/>
              <a:t> in </a:t>
            </a:r>
            <a:r>
              <a:rPr lang="de-DE" sz="2400" dirty="0" err="1"/>
              <a:t>language</a:t>
            </a:r>
            <a:r>
              <a:rPr lang="de-DE" sz="2400" dirty="0"/>
              <a:t> </a:t>
            </a:r>
            <a:r>
              <a:rPr lang="de-DE" sz="2400" dirty="0" err="1"/>
              <a:t>courses</a:t>
            </a:r>
            <a:r>
              <a:rPr lang="de-DE" sz="2400" dirty="0"/>
              <a:t> </a:t>
            </a:r>
            <a:r>
              <a:rPr lang="de-DE" sz="2400" dirty="0" err="1"/>
              <a:t>as</a:t>
            </a:r>
            <a:r>
              <a:rPr lang="de-DE" sz="2400" dirty="0"/>
              <a:t> a </a:t>
            </a:r>
            <a:r>
              <a:rPr lang="de-DE" sz="2400" b="1" dirty="0" err="1"/>
              <a:t>guest</a:t>
            </a:r>
            <a:r>
              <a:rPr lang="de-DE" sz="2400" b="1" dirty="0"/>
              <a:t> </a:t>
            </a:r>
            <a:r>
              <a:rPr lang="de-DE" sz="2400" b="1" dirty="0" err="1"/>
              <a:t>auditor</a:t>
            </a:r>
            <a:r>
              <a:rPr lang="de-DE" sz="2400" dirty="0"/>
              <a:t>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/>
          <p:cNvPicPr/>
          <p:nvPr/>
        </p:nvPicPr>
        <p:blipFill>
          <a:blip r:embed="rId5"/>
          <a:stretch>
            <a:fillRect/>
          </a:stretch>
        </p:blipFill>
        <p:spPr>
          <a:xfrm>
            <a:off x="6804248" y="44624"/>
            <a:ext cx="2160240" cy="849248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0BA7373-4D85-4519-9252-6B087FF92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284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4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90851" y="44624"/>
            <a:ext cx="6429421" cy="668319"/>
          </a:xfrm>
        </p:spPr>
        <p:txBody>
          <a:bodyPr>
            <a:normAutofit/>
          </a:bodyPr>
          <a:lstStyle/>
          <a:p>
            <a:r>
              <a:rPr lang="de-DE" sz="2000" b="0" kern="1200" dirty="0">
                <a:solidFill>
                  <a:srgbClr val="92B133"/>
                </a:solidFill>
                <a:ea typeface="+mn-ea"/>
              </a:rPr>
              <a:t>English Course and </a:t>
            </a:r>
            <a:r>
              <a:rPr lang="de-DE" sz="2000" b="0" kern="1200" dirty="0" err="1">
                <a:solidFill>
                  <a:srgbClr val="92B133"/>
                </a:solidFill>
                <a:ea typeface="+mn-ea"/>
              </a:rPr>
              <a:t>the</a:t>
            </a:r>
            <a:r>
              <a:rPr lang="de-DE" sz="2000" b="0" kern="1200" dirty="0">
                <a:solidFill>
                  <a:srgbClr val="92B133"/>
                </a:solidFill>
                <a:ea typeface="+mn-ea"/>
              </a:rPr>
              <a:t> TOEIC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5750" y="1052513"/>
            <a:ext cx="8572529" cy="5544839"/>
          </a:xfrm>
        </p:spPr>
        <p:txBody>
          <a:bodyPr/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921829"/>
              </p:ext>
            </p:extLst>
          </p:nvPr>
        </p:nvGraphicFramePr>
        <p:xfrm>
          <a:off x="755576" y="1268760"/>
          <a:ext cx="6840760" cy="442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714"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500" u="sng" kern="12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Course </a:t>
                      </a:r>
                      <a:r>
                        <a:rPr lang="de-DE" sz="1500" u="sng" kern="12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name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500" u="sng" kern="1200" dirty="0">
                          <a:effectLst/>
                          <a:latin typeface="Corbel" panose="020B0503020204020204" pitchFamily="34" charset="0"/>
                        </a:rPr>
                        <a:t>CEFR-Level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500" u="sng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Semester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58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Business English 1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B1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Business English 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Summer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Business English 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C1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Business English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</a:rPr>
                        <a:t>for</a:t>
                      </a: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</a:rPr>
                        <a:t>Sustainable</a:t>
                      </a: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 Enterprise Management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Summer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Business English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</a:rPr>
                        <a:t>for</a:t>
                      </a: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</a:rPr>
                        <a:t>Sustainable</a:t>
                      </a: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</a:rPr>
                        <a:t>Tourism</a:t>
                      </a:r>
                      <a:endParaRPr lang="de-DE" sz="1500" kern="1200" dirty="0"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English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Forestry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B2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Winter/Summer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English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500" kern="1200" dirty="0" err="1" smtClean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Agriculture</a:t>
                      </a:r>
                      <a:r>
                        <a:rPr lang="de-DE" sz="1500" kern="1200" dirty="0" smtClean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and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Conservation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>
                          <a:effectLst/>
                          <a:latin typeface="Corbel" panose="020B0503020204020204" pitchFamily="34" charset="0"/>
                        </a:rPr>
                        <a:t>B2</a:t>
                      </a:r>
                      <a:endParaRPr lang="de-DE" sz="150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Winter/Summer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ctr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Business English </a:t>
                      </a:r>
                      <a:r>
                        <a:rPr lang="de-DE" sz="15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5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Sustainable</a:t>
                      </a: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5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Agriculture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Business English </a:t>
                      </a:r>
                      <a:r>
                        <a:rPr lang="de-DE" sz="15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Wood Technology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  <a:ea typeface="+mn-ea"/>
                          <a:cs typeface="+mn-cs"/>
                        </a:rPr>
                        <a:t>A1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Summer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Business English </a:t>
                      </a:r>
                      <a:r>
                        <a:rPr lang="de-DE" sz="15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Wood Technology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A2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Business English </a:t>
                      </a:r>
                      <a:r>
                        <a:rPr lang="de-DE" sz="15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Wood Technology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Summer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Business English </a:t>
                      </a:r>
                      <a:r>
                        <a:rPr lang="de-DE" sz="15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for</a:t>
                      </a: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Wood Technology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Intensive </a:t>
                      </a:r>
                      <a:r>
                        <a:rPr lang="de-DE" sz="1500" dirty="0" smtClean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English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 smtClean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Academic Writing </a:t>
                      </a:r>
                      <a:r>
                        <a:rPr lang="de-DE" sz="1500" kern="1200" dirty="0" err="1" smtClean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and</a:t>
                      </a:r>
                      <a:r>
                        <a:rPr lang="de-DE" sz="1500" kern="1200" dirty="0" smtClean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500" kern="1200" dirty="0" err="1" smtClean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Presenting</a:t>
                      </a:r>
                      <a:endParaRPr lang="de-DE" sz="1500" kern="1200" dirty="0">
                        <a:solidFill>
                          <a:schemeClr val="dk1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 smtClean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B2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smtClean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87828341"/>
                  </a:ext>
                </a:extLst>
              </a:tr>
              <a:tr h="250652"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TOEIC </a:t>
                      </a:r>
                      <a:r>
                        <a:rPr lang="de-DE" sz="1500" kern="1200" dirty="0" err="1">
                          <a:effectLst/>
                          <a:latin typeface="Corbel" panose="020B0503020204020204" pitchFamily="34" charset="0"/>
                        </a:rPr>
                        <a:t>Preparation</a:t>
                      </a: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de-DE" sz="1500" kern="1200" dirty="0" smtClean="0">
                          <a:effectLst/>
                          <a:latin typeface="Corbel" panose="020B0503020204020204" pitchFamily="34" charset="0"/>
                        </a:rPr>
                        <a:t>Course*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kern="1200" dirty="0">
                          <a:effectLst/>
                          <a:latin typeface="Corbel" panose="020B0503020204020204" pitchFamily="34" charset="0"/>
                        </a:rPr>
                        <a:t>B2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Winter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r>
                        <a:rPr lang="de-DE" sz="1500" dirty="0">
                          <a:latin typeface="Corbel" panose="020B0503020204020204" pitchFamily="34" charset="0"/>
                        </a:rPr>
                        <a:t>English </a:t>
                      </a:r>
                      <a:r>
                        <a:rPr lang="de-DE" sz="1500" dirty="0" err="1">
                          <a:latin typeface="Corbel" panose="020B0503020204020204" pitchFamily="34" charset="0"/>
                        </a:rPr>
                        <a:t>for</a:t>
                      </a:r>
                      <a:r>
                        <a:rPr lang="de-DE" sz="1500" dirty="0">
                          <a:latin typeface="Corbel" panose="020B0503020204020204" pitchFamily="34" charset="0"/>
                        </a:rPr>
                        <a:t> Faculty and </a:t>
                      </a:r>
                      <a:r>
                        <a:rPr lang="de-DE" sz="1500" dirty="0" err="1">
                          <a:latin typeface="Corbel" panose="020B0503020204020204" pitchFamily="34" charset="0"/>
                        </a:rPr>
                        <a:t>Staff</a:t>
                      </a:r>
                      <a:endParaRPr lang="de-DE" sz="1500" dirty="0">
                        <a:latin typeface="Corbel" panose="020B0503020204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de-DE" sz="1500" dirty="0" smtClean="0">
                          <a:latin typeface="Corbel" panose="020B0503020204020204" pitchFamily="34" charset="0"/>
                        </a:rPr>
                        <a:t>A2-B2</a:t>
                      </a:r>
                      <a:endParaRPr lang="de-DE" sz="1500" dirty="0">
                        <a:latin typeface="Corbel" panose="020B0503020204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fontAlgn="b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500" dirty="0" err="1"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Continuous</a:t>
                      </a:r>
                      <a:endParaRPr lang="de-DE" sz="1500" dirty="0"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95536" y="5786680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rbel" panose="020B0503020204020204" pitchFamily="34" charset="0"/>
              </a:rPr>
              <a:t>* </a:t>
            </a:r>
            <a:r>
              <a:rPr lang="de-DE" sz="1400" dirty="0">
                <a:latin typeface="Corbel" panose="020B0503020204020204" pitchFamily="34" charset="0"/>
              </a:rPr>
              <a:t>As an </a:t>
            </a:r>
            <a:r>
              <a:rPr lang="de-DE" sz="1400" dirty="0" err="1">
                <a:latin typeface="Corbel" panose="020B0503020204020204" pitchFamily="34" charset="0"/>
              </a:rPr>
              <a:t>authorized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test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center</a:t>
            </a:r>
            <a:r>
              <a:rPr lang="de-DE" sz="1400" dirty="0">
                <a:latin typeface="Corbel" panose="020B0503020204020204" pitchFamily="34" charset="0"/>
              </a:rPr>
              <a:t>, </a:t>
            </a:r>
            <a:r>
              <a:rPr lang="de-DE" sz="1400" dirty="0" err="1">
                <a:latin typeface="Corbel" panose="020B0503020204020204" pitchFamily="34" charset="0"/>
              </a:rPr>
              <a:t>the</a:t>
            </a:r>
            <a:r>
              <a:rPr lang="de-DE" sz="1400" dirty="0">
                <a:latin typeface="Corbel" panose="020B0503020204020204" pitchFamily="34" charset="0"/>
              </a:rPr>
              <a:t> Language Center </a:t>
            </a:r>
            <a:r>
              <a:rPr lang="de-DE" sz="1400" dirty="0" err="1">
                <a:latin typeface="Corbel" panose="020B0503020204020204" pitchFamily="34" charset="0"/>
              </a:rPr>
              <a:t>offers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students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the</a:t>
            </a:r>
            <a:r>
              <a:rPr lang="de-DE" sz="1400" dirty="0">
                <a:latin typeface="Corbel" panose="020B0503020204020204" pitchFamily="34" charset="0"/>
              </a:rPr>
              <a:t> Test </a:t>
            </a:r>
            <a:r>
              <a:rPr lang="de-DE" sz="1400" dirty="0" err="1">
                <a:latin typeface="Corbel" panose="020B0503020204020204" pitchFamily="34" charset="0"/>
              </a:rPr>
              <a:t>of</a:t>
            </a:r>
            <a:r>
              <a:rPr lang="de-DE" sz="1400" dirty="0">
                <a:latin typeface="Corbel" panose="020B0503020204020204" pitchFamily="34" charset="0"/>
              </a:rPr>
              <a:t> English </a:t>
            </a:r>
            <a:r>
              <a:rPr lang="de-DE" sz="1400" dirty="0" err="1">
                <a:latin typeface="Corbel" panose="020B0503020204020204" pitchFamily="34" charset="0"/>
              </a:rPr>
              <a:t>for</a:t>
            </a:r>
            <a:r>
              <a:rPr lang="de-DE" sz="1400" dirty="0">
                <a:latin typeface="Corbel" panose="020B0503020204020204" pitchFamily="34" charset="0"/>
              </a:rPr>
              <a:t> International Communication (</a:t>
            </a:r>
            <a:r>
              <a:rPr lang="de-DE" sz="1400" b="1" dirty="0">
                <a:latin typeface="Corbel" panose="020B0503020204020204" pitchFamily="34" charset="0"/>
              </a:rPr>
              <a:t>TOEIC</a:t>
            </a:r>
            <a:r>
              <a:rPr lang="de-DE" sz="1400" dirty="0">
                <a:latin typeface="Corbel" panose="020B0503020204020204" pitchFamily="34" charset="0"/>
              </a:rPr>
              <a:t>) in-house. This </a:t>
            </a:r>
            <a:r>
              <a:rPr lang="de-DE" sz="1400" dirty="0" err="1">
                <a:latin typeface="Corbel" panose="020B0503020204020204" pitchFamily="34" charset="0"/>
              </a:rPr>
              <a:t>tests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serves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as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proof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of</a:t>
            </a:r>
            <a:r>
              <a:rPr lang="de-DE" sz="1400" dirty="0">
                <a:latin typeface="Corbel" panose="020B0503020204020204" pitchFamily="34" charset="0"/>
              </a:rPr>
              <a:t> English </a:t>
            </a:r>
            <a:r>
              <a:rPr lang="de-DE" sz="1400" dirty="0" err="1">
                <a:latin typeface="Corbel" panose="020B0503020204020204" pitchFamily="34" charset="0"/>
              </a:rPr>
              <a:t>level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to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satisfy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the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entry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requirements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for</a:t>
            </a:r>
            <a:r>
              <a:rPr lang="de-DE" sz="1400" dirty="0">
                <a:latin typeface="Corbel" panose="020B0503020204020204" pitchFamily="34" charset="0"/>
              </a:rPr>
              <a:t> international </a:t>
            </a:r>
            <a:r>
              <a:rPr lang="de-DE" sz="1400" dirty="0" err="1">
                <a:latin typeface="Corbel" panose="020B0503020204020204" pitchFamily="34" charset="0"/>
              </a:rPr>
              <a:t>degree</a:t>
            </a:r>
            <a:r>
              <a:rPr lang="de-DE" sz="1400" dirty="0">
                <a:latin typeface="Corbel" panose="020B0503020204020204" pitchFamily="34" charset="0"/>
              </a:rPr>
              <a:t> </a:t>
            </a:r>
            <a:r>
              <a:rPr lang="de-DE" sz="1400" dirty="0" err="1">
                <a:latin typeface="Corbel" panose="020B0503020204020204" pitchFamily="34" charset="0"/>
              </a:rPr>
              <a:t>programs</a:t>
            </a:r>
            <a:r>
              <a:rPr lang="de-DE" sz="1400" dirty="0">
                <a:latin typeface="Corbel" panose="020B0503020204020204" pitchFamily="34" charset="0"/>
              </a:rPr>
              <a:t>. </a:t>
            </a:r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53FA2A0-464F-4069-A3DA-D2D85DBAC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129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2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435468"/>
              </p:ext>
            </p:extLst>
          </p:nvPr>
        </p:nvGraphicFramePr>
        <p:xfrm>
          <a:off x="611560" y="1511198"/>
          <a:ext cx="2448272" cy="3069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 err="1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Arabic</a:t>
                      </a:r>
                      <a:endParaRPr lang="de-DE" sz="1900" b="1" kern="1200" dirty="0">
                        <a:solidFill>
                          <a:schemeClr val="dk1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Chinese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French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 err="1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Italian</a:t>
                      </a:r>
                      <a:endParaRPr lang="de-DE" sz="1900" b="1" kern="1200" dirty="0">
                        <a:solidFill>
                          <a:schemeClr val="dk1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 err="1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Japanese</a:t>
                      </a:r>
                      <a:endParaRPr lang="de-DE" sz="1900" b="1" kern="1200" dirty="0">
                        <a:solidFill>
                          <a:schemeClr val="dk1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 err="1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Polish</a:t>
                      </a:r>
                      <a:endParaRPr lang="de-DE" sz="1900" b="1" kern="1200" dirty="0">
                        <a:solidFill>
                          <a:schemeClr val="dk1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 err="1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Portuguese</a:t>
                      </a:r>
                      <a:endParaRPr lang="de-DE" sz="1900" b="1" kern="1200" dirty="0">
                        <a:solidFill>
                          <a:schemeClr val="dk1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 err="1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Russian</a:t>
                      </a:r>
                      <a:endParaRPr lang="de-DE" sz="1900" b="1" kern="1200" dirty="0">
                        <a:solidFill>
                          <a:schemeClr val="dk1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Swedish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993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1580"/>
                        </a:lnSpc>
                        <a:spcAft>
                          <a:spcPts val="0"/>
                        </a:spcAft>
                      </a:pPr>
                      <a:r>
                        <a:rPr lang="de-DE" sz="1900" b="1" kern="1200" dirty="0" err="1">
                          <a:solidFill>
                            <a:schemeClr val="dk1"/>
                          </a:solidFill>
                          <a:effectLst/>
                          <a:latin typeface="Corbel" panose="020B0503020204020204" pitchFamily="34" charset="0"/>
                          <a:ea typeface="Calibri"/>
                          <a:cs typeface="Times New Roman"/>
                        </a:rPr>
                        <a:t>Spanish</a:t>
                      </a:r>
                      <a:endParaRPr lang="de-DE" sz="1900" b="1" kern="1200" dirty="0">
                        <a:solidFill>
                          <a:schemeClr val="dk1"/>
                        </a:solidFill>
                        <a:effectLst/>
                        <a:latin typeface="Corbel" panose="020B0503020204020204" pitchFamily="34" charset="0"/>
                        <a:ea typeface="Calibri"/>
                        <a:cs typeface="Times New Roman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539552" y="292586"/>
            <a:ext cx="2494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92B133"/>
                </a:solidFill>
                <a:latin typeface="Corbel" panose="020B0503020204020204" pitchFamily="34" charset="0"/>
              </a:rPr>
              <a:t>Additional </a:t>
            </a:r>
            <a:r>
              <a:rPr lang="de-DE" sz="2000" dirty="0" err="1">
                <a:solidFill>
                  <a:srgbClr val="92B133"/>
                </a:solidFill>
                <a:latin typeface="Corbel" panose="020B0503020204020204" pitchFamily="34" charset="0"/>
              </a:rPr>
              <a:t>Languages</a:t>
            </a:r>
            <a:endParaRPr lang="de-DE" sz="2000" dirty="0">
              <a:solidFill>
                <a:srgbClr val="92B133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5069" y="5155158"/>
            <a:ext cx="76873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These additional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language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courses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are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offered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in Common European Framework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of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Reference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for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Languages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(CEFR)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levels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</a:rPr>
              <a:t> A1 </a:t>
            </a:r>
            <a:r>
              <a:rPr lang="de-DE" sz="1700" dirty="0" err="1">
                <a:solidFill>
                  <a:srgbClr val="333020"/>
                </a:solidFill>
                <a:latin typeface="Corbel" panose="020B0503020204020204" pitchFamily="34" charset="0"/>
              </a:rPr>
              <a:t>to</a:t>
            </a:r>
            <a:r>
              <a:rPr lang="de-DE" sz="1700" dirty="0">
                <a:solidFill>
                  <a:srgbClr val="333020"/>
                </a:solidFill>
                <a:latin typeface="Corbel" panose="020B0503020204020204" pitchFamily="34" charset="0"/>
              </a:rPr>
              <a:t> B2.</a:t>
            </a:r>
          </a:p>
          <a:p>
            <a:endParaRPr lang="de-DE" sz="1500" dirty="0">
              <a:solidFill>
                <a:srgbClr val="333020"/>
              </a:solidFill>
              <a:latin typeface="Corbel" panose="020B0503020204020204" pitchFamily="34" charset="0"/>
            </a:endParaRPr>
          </a:p>
          <a:p>
            <a:r>
              <a:rPr lang="de-DE" sz="2000" dirty="0">
                <a:solidFill>
                  <a:srgbClr val="333020"/>
                </a:solidFill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A0D5821-191A-4DB2-AF41-7273EC140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87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5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55576" y="292586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92B133"/>
                </a:solidFill>
                <a:latin typeface="Corbel" panose="020B0503020204020204" pitchFamily="34" charset="0"/>
              </a:rPr>
              <a:t>German </a:t>
            </a:r>
            <a:r>
              <a:rPr lang="de-DE" sz="2000" dirty="0" err="1">
                <a:solidFill>
                  <a:srgbClr val="92B133"/>
                </a:solidFill>
                <a:latin typeface="Corbel" panose="020B0503020204020204" pitchFamily="34" charset="0"/>
              </a:rPr>
              <a:t>as</a:t>
            </a:r>
            <a:r>
              <a:rPr lang="de-DE" sz="2000" dirty="0">
                <a:solidFill>
                  <a:srgbClr val="92B133"/>
                </a:solidFill>
                <a:latin typeface="Corbel" panose="020B0503020204020204" pitchFamily="34" charset="0"/>
              </a:rPr>
              <a:t> a </a:t>
            </a:r>
            <a:r>
              <a:rPr lang="de-DE" sz="2000" dirty="0" err="1">
                <a:solidFill>
                  <a:srgbClr val="92B133"/>
                </a:solidFill>
                <a:latin typeface="Corbel" panose="020B0503020204020204" pitchFamily="34" charset="0"/>
              </a:rPr>
              <a:t>Foreign</a:t>
            </a:r>
            <a:r>
              <a:rPr lang="de-DE" sz="2000" dirty="0">
                <a:solidFill>
                  <a:srgbClr val="92B133"/>
                </a:solidFill>
                <a:latin typeface="Corbel" panose="020B0503020204020204" pitchFamily="34" charset="0"/>
              </a:rPr>
              <a:t> Language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9553" y="1268760"/>
            <a:ext cx="78488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orbel" panose="020B0503020204020204" pitchFamily="34" charset="0"/>
              </a:rPr>
              <a:t>The Language Center </a:t>
            </a:r>
            <a:r>
              <a:rPr lang="de-DE" sz="1600" dirty="0" err="1">
                <a:latin typeface="Corbel" panose="020B0503020204020204" pitchFamily="34" charset="0"/>
              </a:rPr>
              <a:t>offers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b="1" dirty="0">
                <a:latin typeface="Corbel" panose="020B0503020204020204" pitchFamily="34" charset="0"/>
              </a:rPr>
              <a:t>German </a:t>
            </a:r>
            <a:r>
              <a:rPr lang="de-DE" sz="1600" b="1" dirty="0" err="1">
                <a:latin typeface="Corbel" panose="020B0503020204020204" pitchFamily="34" charset="0"/>
              </a:rPr>
              <a:t>courses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dirty="0">
                <a:latin typeface="Corbel" panose="020B0503020204020204" pitchFamily="34" charset="0"/>
              </a:rPr>
              <a:t>at </a:t>
            </a:r>
            <a:r>
              <a:rPr lang="de-DE" sz="1600" dirty="0" err="1">
                <a:latin typeface="Corbel" panose="020B0503020204020204" pitchFamily="34" charset="0"/>
              </a:rPr>
              <a:t>several</a:t>
            </a:r>
            <a:r>
              <a:rPr lang="de-DE" sz="1600" dirty="0">
                <a:latin typeface="Corbel" panose="020B0503020204020204" pitchFamily="34" charset="0"/>
              </a:rPr>
              <a:t> different </a:t>
            </a:r>
            <a:r>
              <a:rPr lang="de-DE" sz="1600" dirty="0" err="1">
                <a:latin typeface="Corbel" panose="020B0503020204020204" pitchFamily="34" charset="0"/>
              </a:rPr>
              <a:t>levels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of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Common European Framework </a:t>
            </a:r>
            <a:r>
              <a:rPr lang="de-DE" sz="1600" dirty="0" err="1">
                <a:latin typeface="Corbel" panose="020B0503020204020204" pitchFamily="34" charset="0"/>
              </a:rPr>
              <a:t>of</a:t>
            </a:r>
            <a:r>
              <a:rPr lang="de-DE" sz="1600" dirty="0">
                <a:latin typeface="Corbel" panose="020B0503020204020204" pitchFamily="34" charset="0"/>
              </a:rPr>
              <a:t> Reference </a:t>
            </a:r>
            <a:r>
              <a:rPr lang="de-DE" sz="1600" dirty="0" err="1">
                <a:latin typeface="Corbel" panose="020B0503020204020204" pitchFamily="34" charset="0"/>
              </a:rPr>
              <a:t>for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Languages</a:t>
            </a:r>
            <a:r>
              <a:rPr lang="de-DE" sz="1600" dirty="0">
                <a:latin typeface="Corbel" panose="020B0503020204020204" pitchFamily="34" charset="0"/>
              </a:rPr>
              <a:t> (CEFR). </a:t>
            </a:r>
            <a:r>
              <a:rPr lang="de-DE" sz="1600" b="1" dirty="0">
                <a:latin typeface="Corbel" panose="020B0503020204020204" pitchFamily="34" charset="0"/>
              </a:rPr>
              <a:t>International </a:t>
            </a:r>
            <a:r>
              <a:rPr lang="de-DE" sz="1600" b="1" dirty="0" err="1">
                <a:latin typeface="Corbel" panose="020B0503020204020204" pitchFamily="34" charset="0"/>
              </a:rPr>
              <a:t>students</a:t>
            </a:r>
            <a:r>
              <a:rPr lang="de-DE" sz="1600" b="1" dirty="0">
                <a:latin typeface="Corbel" panose="020B0503020204020204" pitchFamily="34" charset="0"/>
              </a:rPr>
              <a:t>, </a:t>
            </a:r>
            <a:r>
              <a:rPr lang="de-DE" sz="1600" b="1" dirty="0" err="1">
                <a:latin typeface="Corbel" panose="020B0503020204020204" pitchFamily="34" charset="0"/>
              </a:rPr>
              <a:t>prospective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b="1" dirty="0" err="1">
                <a:latin typeface="Corbel" panose="020B0503020204020204" pitchFamily="34" charset="0"/>
              </a:rPr>
              <a:t>students</a:t>
            </a:r>
            <a:r>
              <a:rPr lang="de-DE" sz="1600" b="1" dirty="0">
                <a:latin typeface="Corbel" panose="020B0503020204020204" pitchFamily="34" charset="0"/>
              </a:rPr>
              <a:t>, and </a:t>
            </a:r>
            <a:r>
              <a:rPr lang="de-DE" sz="1600" b="1" dirty="0" err="1">
                <a:latin typeface="Corbel" panose="020B0503020204020204" pitchFamily="34" charset="0"/>
              </a:rPr>
              <a:t>guest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b="1" dirty="0" err="1">
                <a:latin typeface="Corbel" panose="020B0503020204020204" pitchFamily="34" charset="0"/>
              </a:rPr>
              <a:t>auditors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can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take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advantage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of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these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courses</a:t>
            </a:r>
            <a:r>
              <a:rPr lang="de-DE" sz="1600" dirty="0">
                <a:latin typeface="Corbel" panose="020B0503020204020204" pitchFamily="34" charset="0"/>
              </a:rPr>
              <a:t>.</a:t>
            </a:r>
            <a:br>
              <a:rPr lang="de-DE" sz="1600" dirty="0">
                <a:latin typeface="Corbel" panose="020B0503020204020204" pitchFamily="34" charset="0"/>
              </a:rPr>
            </a:br>
            <a:endParaRPr lang="de-DE" sz="1600" dirty="0">
              <a:latin typeface="Corbel" panose="020B0503020204020204" pitchFamily="34" charset="0"/>
            </a:endParaRPr>
          </a:p>
          <a:p>
            <a:endParaRPr lang="de-DE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Corbel" panose="020B0503020204020204" pitchFamily="34" charset="0"/>
              </a:rPr>
              <a:t>German </a:t>
            </a:r>
            <a:r>
              <a:rPr lang="de-DE" sz="1600" b="1" dirty="0" err="1">
                <a:latin typeface="Corbel" panose="020B0503020204020204" pitchFamily="34" charset="0"/>
              </a:rPr>
              <a:t>courses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b="1" dirty="0" err="1">
                <a:latin typeface="Corbel" panose="020B0503020204020204" pitchFamily="34" charset="0"/>
              </a:rPr>
              <a:t>concurrent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b="1" dirty="0" err="1">
                <a:latin typeface="Corbel" panose="020B0503020204020204" pitchFamily="34" charset="0"/>
              </a:rPr>
              <a:t>with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b="1" dirty="0" err="1">
                <a:latin typeface="Corbel" panose="020B0503020204020204" pitchFamily="34" charset="0"/>
              </a:rPr>
              <a:t>studies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are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offered</a:t>
            </a:r>
            <a:r>
              <a:rPr lang="de-DE" sz="1600" dirty="0">
                <a:latin typeface="Corbel" panose="020B0503020204020204" pitchFamily="34" charset="0"/>
              </a:rPr>
              <a:t> on </a:t>
            </a:r>
            <a:r>
              <a:rPr lang="de-DE" sz="1600" b="1" dirty="0">
                <a:latin typeface="Corbel" panose="020B0503020204020204" pitchFamily="34" charset="0"/>
              </a:rPr>
              <a:t>Wednesday </a:t>
            </a:r>
            <a:r>
              <a:rPr lang="de-DE" sz="1600" b="1" dirty="0" err="1">
                <a:latin typeface="Corbel" panose="020B0503020204020204" pitchFamily="34" charset="0"/>
              </a:rPr>
              <a:t>afternoons</a:t>
            </a:r>
            <a:r>
              <a:rPr lang="de-DE" sz="1600" dirty="0">
                <a:latin typeface="Corbel" panose="020B0503020204020204" pitchFamily="34" charset="0"/>
              </a:rPr>
              <a:t>. A1, B1, and C1 </a:t>
            </a:r>
            <a:r>
              <a:rPr lang="de-DE" sz="1600" dirty="0" err="1">
                <a:latin typeface="Corbel" panose="020B0503020204020204" pitchFamily="34" charset="0"/>
              </a:rPr>
              <a:t>are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offered</a:t>
            </a:r>
            <a:r>
              <a:rPr lang="de-DE" sz="1600" dirty="0">
                <a:latin typeface="Corbel" panose="020B0503020204020204" pitchFamily="34" charset="0"/>
              </a:rPr>
              <a:t> in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Winter Semester, and A2 and B2 </a:t>
            </a:r>
            <a:r>
              <a:rPr lang="de-DE" sz="1600" dirty="0" err="1">
                <a:latin typeface="Corbel" panose="020B0503020204020204" pitchFamily="34" charset="0"/>
              </a:rPr>
              <a:t>are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offered</a:t>
            </a:r>
            <a:r>
              <a:rPr lang="de-DE" sz="1600" dirty="0">
                <a:latin typeface="Corbel" panose="020B0503020204020204" pitchFamily="34" charset="0"/>
              </a:rPr>
              <a:t> in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Summer Semester.</a:t>
            </a:r>
            <a:br>
              <a:rPr lang="de-DE" sz="1600" dirty="0">
                <a:latin typeface="Corbel" panose="020B0503020204020204" pitchFamily="34" charset="0"/>
              </a:rPr>
            </a:br>
            <a:endParaRPr lang="de-DE" sz="1600" dirty="0">
              <a:latin typeface="Corbel" panose="020B0503020204020204" pitchFamily="34" charset="0"/>
            </a:endParaRPr>
          </a:p>
          <a:p>
            <a:endParaRPr lang="de-DE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orbel" panose="020B0503020204020204" pitchFamily="34" charset="0"/>
              </a:rPr>
              <a:t>In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b="1" dirty="0" err="1">
                <a:latin typeface="Corbel" panose="020B0503020204020204" pitchFamily="34" charset="0"/>
              </a:rPr>
              <a:t>preparatory</a:t>
            </a:r>
            <a:r>
              <a:rPr lang="de-DE" sz="1600" b="1" dirty="0">
                <a:latin typeface="Corbel" panose="020B0503020204020204" pitchFamily="34" charset="0"/>
              </a:rPr>
              <a:t> German </a:t>
            </a:r>
            <a:r>
              <a:rPr lang="de-DE" sz="1600" b="1" dirty="0" err="1">
                <a:latin typeface="Corbel" panose="020B0503020204020204" pitchFamily="34" charset="0"/>
              </a:rPr>
              <a:t>course</a:t>
            </a:r>
            <a:r>
              <a:rPr lang="de-DE" sz="1600" b="1" dirty="0">
                <a:latin typeface="Corbel" panose="020B0503020204020204" pitchFamily="34" charset="0"/>
              </a:rPr>
              <a:t> B2/C1 Intensive</a:t>
            </a:r>
            <a:r>
              <a:rPr lang="de-DE" sz="1600" dirty="0">
                <a:latin typeface="Corbel" panose="020B0503020204020204" pitchFamily="34" charset="0"/>
              </a:rPr>
              <a:t>, international </a:t>
            </a:r>
            <a:r>
              <a:rPr lang="de-DE" sz="1600" dirty="0" err="1">
                <a:latin typeface="Corbel" panose="020B0503020204020204" pitchFamily="34" charset="0"/>
              </a:rPr>
              <a:t>applicants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can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prepare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four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days</a:t>
            </a:r>
            <a:r>
              <a:rPr lang="de-DE" sz="1600" dirty="0">
                <a:latin typeface="Corbel" panose="020B0503020204020204" pitchFamily="34" charset="0"/>
              </a:rPr>
              <a:t> a </a:t>
            </a:r>
            <a:r>
              <a:rPr lang="de-DE" sz="1600" dirty="0" err="1">
                <a:latin typeface="Corbel" panose="020B0503020204020204" pitchFamily="34" charset="0"/>
              </a:rPr>
              <a:t>week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for</a:t>
            </a:r>
            <a:r>
              <a:rPr lang="de-DE" sz="1600" dirty="0">
                <a:latin typeface="Corbel" panose="020B0503020204020204" pitchFamily="34" charset="0"/>
              </a:rPr>
              <a:t> German </a:t>
            </a:r>
            <a:r>
              <a:rPr lang="de-DE" sz="1600" dirty="0" err="1">
                <a:latin typeface="Corbel" panose="020B0503020204020204" pitchFamily="34" charset="0"/>
              </a:rPr>
              <a:t>language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studies</a:t>
            </a:r>
            <a:r>
              <a:rPr lang="de-DE" sz="1600" dirty="0">
                <a:latin typeface="Corbel" panose="020B0503020204020204" pitchFamily="34" charset="0"/>
              </a:rPr>
              <a:t> at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HNEE.</a:t>
            </a:r>
            <a:r>
              <a:rPr lang="de-DE" sz="1600" b="1" dirty="0">
                <a:latin typeface="Corbel" panose="020B0503020204020204" pitchFamily="34" charset="0"/>
              </a:rPr>
              <a:t> </a:t>
            </a:r>
            <a:r>
              <a:rPr lang="de-DE" sz="1600" dirty="0">
                <a:latin typeface="Corbel" panose="020B0503020204020204" pitchFamily="34" charset="0"/>
              </a:rPr>
              <a:t>International </a:t>
            </a:r>
            <a:r>
              <a:rPr lang="de-DE" sz="1600" dirty="0" err="1">
                <a:latin typeface="Corbel" panose="020B0503020204020204" pitchFamily="34" charset="0"/>
              </a:rPr>
              <a:t>students</a:t>
            </a:r>
            <a:r>
              <a:rPr lang="de-DE" sz="1600" dirty="0">
                <a:latin typeface="Corbel" panose="020B0503020204020204" pitchFamily="34" charset="0"/>
              </a:rPr>
              <a:t> and </a:t>
            </a:r>
            <a:r>
              <a:rPr lang="de-DE" sz="1600" dirty="0" err="1">
                <a:latin typeface="Corbel" panose="020B0503020204020204" pitchFamily="34" charset="0"/>
              </a:rPr>
              <a:t>exchange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students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can</a:t>
            </a:r>
            <a:r>
              <a:rPr lang="de-DE" sz="1600" dirty="0">
                <a:latin typeface="Corbel" panose="020B0503020204020204" pitchFamily="34" charset="0"/>
              </a:rPr>
              <a:t> also </a:t>
            </a:r>
            <a:r>
              <a:rPr lang="de-DE" sz="1600" dirty="0" err="1">
                <a:latin typeface="Corbel" panose="020B0503020204020204" pitchFamily="34" charset="0"/>
              </a:rPr>
              <a:t>take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advantage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of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course</a:t>
            </a:r>
            <a:r>
              <a:rPr lang="de-DE" sz="1600" dirty="0">
                <a:latin typeface="Corbel" panose="020B0503020204020204" pitchFamily="34" charset="0"/>
              </a:rPr>
              <a:t>.</a:t>
            </a:r>
            <a:r>
              <a:rPr lang="de-DE" sz="1600" b="1" dirty="0">
                <a:latin typeface="Corbel" panose="020B0503020204020204" pitchFamily="34" charset="0"/>
              </a:rPr>
              <a:t>  </a:t>
            </a:r>
            <a:r>
              <a:rPr lang="de-DE" sz="1600" dirty="0">
                <a:latin typeface="Corbel" panose="020B0503020204020204" pitchFamily="34" charset="0"/>
              </a:rPr>
              <a:t/>
            </a:r>
            <a:br>
              <a:rPr lang="de-DE" sz="1600" dirty="0">
                <a:latin typeface="Corbel" panose="020B0503020204020204" pitchFamily="34" charset="0"/>
              </a:rPr>
            </a:br>
            <a:r>
              <a:rPr lang="de-DE" sz="1600" dirty="0">
                <a:latin typeface="Corbel" panose="020B0503020204020204" pitchFamily="34" charset="0"/>
              </a:rPr>
              <a:t/>
            </a:r>
            <a:br>
              <a:rPr lang="de-DE" sz="1600" dirty="0">
                <a:latin typeface="Corbel" panose="020B0503020204020204" pitchFamily="34" charset="0"/>
              </a:rPr>
            </a:br>
            <a:endParaRPr lang="de-DE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Corbel" panose="020B0503020204020204" pitchFamily="34" charset="0"/>
              </a:rPr>
              <a:t>The </a:t>
            </a:r>
            <a:r>
              <a:rPr lang="de-DE" sz="1600" b="1" dirty="0">
                <a:latin typeface="Corbel" panose="020B0503020204020204" pitchFamily="34" charset="0"/>
              </a:rPr>
              <a:t>German Language Test </a:t>
            </a:r>
            <a:r>
              <a:rPr lang="de-DE" sz="1600" b="1" dirty="0" err="1">
                <a:latin typeface="Corbel" panose="020B0503020204020204" pitchFamily="34" charset="0"/>
              </a:rPr>
              <a:t>for</a:t>
            </a:r>
            <a:r>
              <a:rPr lang="de-DE" sz="1600" b="1" dirty="0">
                <a:latin typeface="Corbel" panose="020B0503020204020204" pitchFamily="34" charset="0"/>
              </a:rPr>
              <a:t> University </a:t>
            </a:r>
            <a:r>
              <a:rPr lang="de-DE" sz="1600" b="1" dirty="0" err="1">
                <a:latin typeface="Corbel" panose="020B0503020204020204" pitchFamily="34" charset="0"/>
              </a:rPr>
              <a:t>Admittance</a:t>
            </a:r>
            <a:r>
              <a:rPr lang="de-DE" sz="1600" b="1" dirty="0">
                <a:latin typeface="Corbel" panose="020B0503020204020204" pitchFamily="34" charset="0"/>
              </a:rPr>
              <a:t> (DSH) </a:t>
            </a:r>
            <a:r>
              <a:rPr lang="de-DE" sz="1600" dirty="0">
                <a:latin typeface="Corbel" panose="020B0503020204020204" pitchFamily="34" charset="0"/>
              </a:rPr>
              <a:t>kann also </a:t>
            </a:r>
            <a:r>
              <a:rPr lang="de-DE" sz="1600" dirty="0" err="1">
                <a:latin typeface="Corbel" panose="020B0503020204020204" pitchFamily="34" charset="0"/>
              </a:rPr>
              <a:t>be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taken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through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HNEE Language Center. The </a:t>
            </a:r>
            <a:r>
              <a:rPr lang="de-DE" sz="1600" dirty="0" err="1">
                <a:latin typeface="Corbel" panose="020B0503020204020204" pitchFamily="34" charset="0"/>
              </a:rPr>
              <a:t>prerequisite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is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successful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completion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of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the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above-mentioned</a:t>
            </a:r>
            <a:r>
              <a:rPr lang="de-DE" sz="1600" dirty="0">
                <a:latin typeface="Corbel" panose="020B0503020204020204" pitchFamily="34" charset="0"/>
              </a:rPr>
              <a:t> </a:t>
            </a:r>
            <a:r>
              <a:rPr lang="de-DE" sz="1600" dirty="0" err="1">
                <a:latin typeface="Corbel" panose="020B0503020204020204" pitchFamily="34" charset="0"/>
              </a:rPr>
              <a:t>preparatory</a:t>
            </a:r>
            <a:r>
              <a:rPr lang="de-DE" sz="1600" dirty="0">
                <a:latin typeface="Corbel" panose="020B0503020204020204" pitchFamily="34" charset="0"/>
              </a:rPr>
              <a:t> German </a:t>
            </a:r>
            <a:r>
              <a:rPr lang="de-DE" sz="1600" dirty="0" err="1">
                <a:latin typeface="Corbel" panose="020B0503020204020204" pitchFamily="34" charset="0"/>
              </a:rPr>
              <a:t>course</a:t>
            </a:r>
            <a:r>
              <a:rPr lang="de-DE" sz="1600" dirty="0">
                <a:latin typeface="Corbel" panose="020B0503020204020204" pitchFamily="34" charset="0"/>
              </a:rPr>
              <a:t>.  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89F833F-5574-419B-AD02-F9F753583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8064" y="187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5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PT_2007_Vorlage_HNEE_03042010HL (2)">
  <a:themeElements>
    <a:clrScheme name="HNE Eberswalde">
      <a:dk1>
        <a:srgbClr val="000000"/>
      </a:dk1>
      <a:lt1>
        <a:srgbClr val="FFFFFF"/>
      </a:lt1>
      <a:dk2>
        <a:srgbClr val="4F4634"/>
      </a:dk2>
      <a:lt2>
        <a:srgbClr val="ECEADC"/>
      </a:lt2>
      <a:accent1>
        <a:srgbClr val="92B033"/>
      </a:accent1>
      <a:accent2>
        <a:srgbClr val="4F4634"/>
      </a:accent2>
      <a:accent3>
        <a:srgbClr val="E1E8C3"/>
      </a:accent3>
      <a:accent4>
        <a:srgbClr val="000000"/>
      </a:accent4>
      <a:accent5>
        <a:srgbClr val="BF9000"/>
      </a:accent5>
      <a:accent6>
        <a:srgbClr val="ECEADC"/>
      </a:accent6>
      <a:hlink>
        <a:srgbClr val="495819"/>
      </a:hlink>
      <a:folHlink>
        <a:srgbClr val="BF9000"/>
      </a:folHlink>
    </a:clrScheme>
    <a:fontScheme name="Nur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FFDA5E4E46394983A237C5728B8568" ma:contentTypeVersion="0" ma:contentTypeDescription="Create a new document." ma:contentTypeScope="" ma:versionID="1ba846ccb5ebd08996df580a5251fb17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4ECED3-F1B3-49F9-99A8-58055BF7B7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F5D09368-67C8-4BA0-899D-494428F4191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10C7FC5-FAB0-4F47-89DE-9E2DD8C7D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PPT_2007_Vorlage_HNEE_03042010HL (2)</Template>
  <TotalTime>0</TotalTime>
  <Words>646</Words>
  <Application>Microsoft Office PowerPoint</Application>
  <PresentationFormat>Bildschirmpräsentation (4:3)</PresentationFormat>
  <Paragraphs>135</Paragraphs>
  <Slides>12</Slides>
  <Notes>4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Corbel</vt:lpstr>
      <vt:lpstr>Tahoma</vt:lpstr>
      <vt:lpstr>Times New Roman</vt:lpstr>
      <vt:lpstr>Wingdings</vt:lpstr>
      <vt:lpstr>PPT_2007_Vorlage_HNEE_03042010HL (2)</vt:lpstr>
      <vt:lpstr>    </vt:lpstr>
      <vt:lpstr>PowerPoint-Präsentation</vt:lpstr>
      <vt:lpstr>PowerPoint-Präsentation</vt:lpstr>
      <vt:lpstr>PowerPoint-Präsentation</vt:lpstr>
      <vt:lpstr>The benefits of language learning</vt:lpstr>
      <vt:lpstr>Language courses</vt:lpstr>
      <vt:lpstr>English Course and the TOEIC</vt:lpstr>
      <vt:lpstr>PowerPoint-Präsentation</vt:lpstr>
      <vt:lpstr>PowerPoint-Präsentation</vt:lpstr>
      <vt:lpstr>Contact and advising  </vt:lpstr>
      <vt:lpstr>PowerPoint-Präsentation</vt:lpstr>
      <vt:lpstr>PowerPoint-Präsentation</vt:lpstr>
    </vt:vector>
  </TitlesOfParts>
  <Company>HNE Eberswalde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subject>Vorlage PowerPoint</dc:subject>
  <dc:creator>Schulze, Stefanie</dc:creator>
  <cp:keywords>Marketing</cp:keywords>
  <dc:description>Dieses Dokument kann unter www.hnee.de/styles in aktualisierter Form runtergeladen werden</dc:description>
  <cp:lastModifiedBy>Noetzel, Christine</cp:lastModifiedBy>
  <cp:revision>153</cp:revision>
  <dcterms:created xsi:type="dcterms:W3CDTF">2014-08-15T06:19:28Z</dcterms:created>
  <dcterms:modified xsi:type="dcterms:W3CDTF">2021-04-20T05:12:30Z</dcterms:modified>
</cp:coreProperties>
</file>